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notesMasters/_rels/notes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notesSlides/notesSlide7.xml" ContentType="application/vnd.openxmlformats-officedocument.presentationml.notesSlide+xml"/>
  <Override PartName="/ppt/notesSlides/_rels/notesSlide7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media/image9.png" ContentType="image/png"/>
  <Override PartName="/ppt/media/image1.png" ContentType="image/png"/>
  <Override PartName="/ppt/media/image8.png" ContentType="image/png"/>
  <Override PartName="/ppt/media/image7.wmf" ContentType="image/x-wmf"/>
  <Override PartName="/ppt/media/image2.jpeg" ContentType="image/jpe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10.png" ContentType="image/png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_rels/presentation.xml.rels" ContentType="application/vnd.openxmlformats-package.relationships+xml"/>
  <Override PartName="/ppt/slides/slide9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_rels/slide9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</p:sldIdLst>
  <p:sldSz cx="12192000" cy="6858000"/>
  <p:notesSz cx="6858000" cy="91440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slide" Target="slides/slide12.xml"/><Relationship Id="rId17" Type="http://schemas.openxmlformats.org/officeDocument/2006/relationships/slide" Target="slides/slide13.xml"/><Relationship Id="rId18" Type="http://schemas.openxmlformats.org/officeDocument/2006/relationships/slide" Target="slides/slide14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rIns="0" tIns="0" bIns="0" anchor="ctr"/>
          <a:p>
            <a:r>
              <a:rPr b="0" lang="fr-FR" sz="1800" spc="-1" strike="noStrike">
                <a:solidFill>
                  <a:srgbClr val="000000"/>
                </a:solidFill>
                <a:latin typeface="Calibri"/>
              </a:rPr>
              <a:t>Cliquez pour déplacer la diapo</a:t>
            </a:r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rIns="0" tIns="0" bIns="0"/>
          <a:p>
            <a:r>
              <a:rPr b="0" lang="fr-FR" sz="2000" spc="-1" strike="noStrike">
                <a:latin typeface="Arial"/>
              </a:rPr>
              <a:t>Cliquez pour modifier le format des notes</a:t>
            </a:r>
            <a:endParaRPr b="0" lang="fr-FR" sz="2000" spc="-1" strike="noStrike">
              <a:latin typeface="Arial"/>
            </a:endParaRPr>
          </a:p>
        </p:txBody>
      </p:sp>
      <p:sp>
        <p:nvSpPr>
          <p:cNvPr id="88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rIns="0" tIns="0" bIns="0"/>
          <a:p>
            <a:r>
              <a:rPr b="0" lang="fr-FR" sz="1400" spc="-1" strike="noStrike">
                <a:latin typeface="Times New Roman"/>
              </a:rPr>
              <a:t>&lt;en-tête&gt;</a:t>
            </a:r>
            <a:endParaRPr b="0" lang="fr-FR" sz="1400" spc="-1" strike="noStrike">
              <a:latin typeface="Times New Roman"/>
            </a:endParaRPr>
          </a:p>
        </p:txBody>
      </p:sp>
      <p:sp>
        <p:nvSpPr>
          <p:cNvPr id="89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rIns="0" tIns="0" bIns="0"/>
          <a:p>
            <a:pPr algn="r"/>
            <a:r>
              <a:rPr b="0" lang="fr-FR" sz="1400" spc="-1" strike="noStrike">
                <a:latin typeface="Times New Roman"/>
              </a:rPr>
              <a:t>&lt;date/heure&gt;</a:t>
            </a:r>
            <a:endParaRPr b="0" lang="fr-FR" sz="1400" spc="-1" strike="noStrike">
              <a:latin typeface="Times New Roman"/>
            </a:endParaRPr>
          </a:p>
        </p:txBody>
      </p:sp>
      <p:sp>
        <p:nvSpPr>
          <p:cNvPr id="90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rIns="0" tIns="0" bIns="0" anchor="b"/>
          <a:p>
            <a:r>
              <a:rPr b="0" lang="fr-FR" sz="1400" spc="-1" strike="noStrike">
                <a:latin typeface="Times New Roman"/>
              </a:rPr>
              <a:t>&lt;pied de page&gt;</a:t>
            </a:r>
            <a:endParaRPr b="0" lang="fr-FR" sz="1400" spc="-1" strike="noStrike">
              <a:latin typeface="Times New Roman"/>
            </a:endParaRPr>
          </a:p>
        </p:txBody>
      </p:sp>
      <p:sp>
        <p:nvSpPr>
          <p:cNvPr id="91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rIns="0" tIns="0" bIns="0" anchor="b"/>
          <a:p>
            <a:pPr algn="r"/>
            <a:fld id="{28BB5D18-2C5F-4DA7-8C6B-1637BC8065F1}" type="slidenum">
              <a:rPr b="0" lang="fr-FR" sz="1400" spc="-1" strike="noStrike">
                <a:latin typeface="Times New Roman"/>
              </a:rPr>
              <a:t>&lt;numéro&gt;</a:t>
            </a:fld>
            <a:endParaRPr b="0" lang="fr-FR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7.xml.rels><?xml version="1.0" encoding="UTF-8"?>
<Relationships xmlns="http://schemas.openxmlformats.org/package/2006/relationships"><Relationship Id="rId1" Type="http://schemas.openxmlformats.org/officeDocument/2006/relationships/slide" Target="../slides/slide7.xml"/><Relationship Id="rId2" Type="http://schemas.openxmlformats.org/officeDocument/2006/relationships/notesMaster" Target="../notesMasters/notesMaster1.xml"/>
</Relationship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</p:spPr>
      </p:sp>
      <p:sp>
        <p:nvSpPr>
          <p:cNvPr id="124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</p:spPr>
        <p:txBody>
          <a:bodyPr/>
          <a:p>
            <a:pPr marL="216000" indent="-216000">
              <a:lnSpc>
                <a:spcPct val="100000"/>
              </a:lnSpc>
            </a:pPr>
            <a:r>
              <a:rPr b="0" lang="fr-FR" sz="2000" spc="-1" strike="noStrike">
                <a:latin typeface="Arial"/>
              </a:rPr>
              <a:t>Le taux de bénévolat croit avec les diplômes et les revenus/ partage des tâches domestiques</a:t>
            </a:r>
            <a:endParaRPr b="0" lang="fr-FR" sz="2000" spc="-1" strike="noStrike">
              <a:latin typeface="Arial"/>
            </a:endParaRPr>
          </a:p>
        </p:txBody>
      </p:sp>
      <p:sp>
        <p:nvSpPr>
          <p:cNvPr id="125" name="TextShape 3"/>
          <p:cNvSpPr txBox="1"/>
          <p:nvPr/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 algn="r">
              <a:lnSpc>
                <a:spcPct val="100000"/>
              </a:lnSpc>
            </a:pPr>
            <a:fld id="{17A0DD67-3DD8-49E4-9734-DA4A0FBD93D0}" type="slidenum">
              <a:rPr b="0" lang="fr-FR" sz="1200" spc="-1" strike="noStrike">
                <a:solidFill>
                  <a:srgbClr val="000000"/>
                </a:solidFill>
                <a:latin typeface="+mn-lt"/>
                <a:ea typeface="+mn-ea"/>
              </a:rPr>
              <a:t>&lt;numéro&gt;</a:t>
            </a:fld>
            <a:endParaRPr b="0" lang="fr-FR" sz="1200" spc="-1" strike="noStrike"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5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3"/>
          <p:cNvSpPr>
            <a:spLocks noGrp="1"/>
          </p:cNvSpPr>
          <p:nvPr>
            <p:ph type="body"/>
          </p:nvPr>
        </p:nvSpPr>
        <p:spPr>
          <a:xfrm>
            <a:off x="4393440" y="182556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1" name="PlaceHolder 4"/>
          <p:cNvSpPr>
            <a:spLocks noGrp="1"/>
          </p:cNvSpPr>
          <p:nvPr>
            <p:ph type="body"/>
          </p:nvPr>
        </p:nvSpPr>
        <p:spPr>
          <a:xfrm>
            <a:off x="7949160" y="182556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5"/>
          <p:cNvSpPr>
            <a:spLocks noGrp="1"/>
          </p:cNvSpPr>
          <p:nvPr>
            <p:ph type="body"/>
          </p:nvPr>
        </p:nvSpPr>
        <p:spPr>
          <a:xfrm>
            <a:off x="838080" y="409824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3" name="PlaceHolder 6"/>
          <p:cNvSpPr>
            <a:spLocks noGrp="1"/>
          </p:cNvSpPr>
          <p:nvPr>
            <p:ph type="body"/>
          </p:nvPr>
        </p:nvSpPr>
        <p:spPr>
          <a:xfrm>
            <a:off x="4393440" y="409824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4" name="PlaceHolder 7"/>
          <p:cNvSpPr>
            <a:spLocks noGrp="1"/>
          </p:cNvSpPr>
          <p:nvPr>
            <p:ph type="body"/>
          </p:nvPr>
        </p:nvSpPr>
        <p:spPr>
          <a:xfrm>
            <a:off x="7949160" y="409824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subTitle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r-FR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6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5240" cy="61441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r-FR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r-FR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0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6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7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8" name="PlaceHolder 5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1" name="PlaceHolder 3"/>
          <p:cNvSpPr>
            <a:spLocks noGrp="1"/>
          </p:cNvSpPr>
          <p:nvPr>
            <p:ph type="body"/>
          </p:nvPr>
        </p:nvSpPr>
        <p:spPr>
          <a:xfrm>
            <a:off x="4393440" y="182556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2" name="PlaceHolder 4"/>
          <p:cNvSpPr>
            <a:spLocks noGrp="1"/>
          </p:cNvSpPr>
          <p:nvPr>
            <p:ph type="body"/>
          </p:nvPr>
        </p:nvSpPr>
        <p:spPr>
          <a:xfrm>
            <a:off x="7949160" y="182556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3" name="PlaceHolder 5"/>
          <p:cNvSpPr>
            <a:spLocks noGrp="1"/>
          </p:cNvSpPr>
          <p:nvPr>
            <p:ph type="body"/>
          </p:nvPr>
        </p:nvSpPr>
        <p:spPr>
          <a:xfrm>
            <a:off x="838080" y="409824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4" name="PlaceHolder 6"/>
          <p:cNvSpPr>
            <a:spLocks noGrp="1"/>
          </p:cNvSpPr>
          <p:nvPr>
            <p:ph type="body"/>
          </p:nvPr>
        </p:nvSpPr>
        <p:spPr>
          <a:xfrm>
            <a:off x="4393440" y="409824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5" name="PlaceHolder 7"/>
          <p:cNvSpPr>
            <a:spLocks noGrp="1"/>
          </p:cNvSpPr>
          <p:nvPr>
            <p:ph type="body"/>
          </p:nvPr>
        </p:nvSpPr>
        <p:spPr>
          <a:xfrm>
            <a:off x="7949160" y="409824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5240" cy="61441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r-FR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image" Target="../media/image2.jpeg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Relationship Id="rId7" Type="http://schemas.openxmlformats.org/officeDocument/2006/relationships/slideLayout" Target="../slideLayouts/slideLayout4.xml"/><Relationship Id="rId8" Type="http://schemas.openxmlformats.org/officeDocument/2006/relationships/slideLayout" Target="../slideLayouts/slideLayout5.xml"/><Relationship Id="rId9" Type="http://schemas.openxmlformats.org/officeDocument/2006/relationships/slideLayout" Target="../slideLayouts/slideLayout6.xml"/><Relationship Id="rId10" Type="http://schemas.openxmlformats.org/officeDocument/2006/relationships/slideLayout" Target="../slideLayouts/slideLayout7.xml"/><Relationship Id="rId11" Type="http://schemas.openxmlformats.org/officeDocument/2006/relationships/slideLayout" Target="../slideLayouts/slideLayout8.xml"/><Relationship Id="rId12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1.xml"/><Relationship Id="rId15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Image 8" descr=""/>
          <p:cNvPicPr/>
          <p:nvPr/>
        </p:nvPicPr>
        <p:blipFill>
          <a:blip r:embed="rId2"/>
          <a:stretch/>
        </p:blipFill>
        <p:spPr>
          <a:xfrm>
            <a:off x="0" y="0"/>
            <a:ext cx="12191760" cy="6856920"/>
          </a:xfrm>
          <a:prstGeom prst="rect">
            <a:avLst/>
          </a:prstGeom>
          <a:ln>
            <a:noFill/>
          </a:ln>
        </p:spPr>
      </p:pic>
      <p:sp>
        <p:nvSpPr>
          <p:cNvPr id="1" name="PlaceHolder 1"/>
          <p:cNvSpPr>
            <a:spLocks noGrp="1"/>
          </p:cNvSpPr>
          <p:nvPr>
            <p:ph type="body"/>
          </p:nvPr>
        </p:nvSpPr>
        <p:spPr>
          <a:xfrm>
            <a:off x="431280" y="3332880"/>
            <a:ext cx="9504720" cy="767880"/>
          </a:xfrm>
          <a:prstGeom prst="rect">
            <a:avLst/>
          </a:prstGeom>
        </p:spPr>
        <p:txBody>
          <a:bodyPr anchor="ctr"/>
          <a:p>
            <a:pPr algn="just">
              <a:lnSpc>
                <a:spcPct val="90000"/>
              </a:lnSpc>
            </a:pPr>
            <a:r>
              <a:rPr b="1" lang="fr-FR" sz="5340" spc="-1" strike="noStrike">
                <a:solidFill>
                  <a:srgbClr val="1c1942"/>
                </a:solidFill>
                <a:latin typeface="Bitter"/>
              </a:rPr>
              <a:t>Cliquez</a:t>
            </a:r>
            <a:endParaRPr b="0" lang="fr-FR" sz="534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431280" y="2084760"/>
            <a:ext cx="9504720" cy="767880"/>
          </a:xfrm>
          <a:prstGeom prst="rect">
            <a:avLst/>
          </a:prstGeom>
        </p:spPr>
        <p:txBody>
          <a:bodyPr anchor="ctr"/>
          <a:p>
            <a:pPr algn="just">
              <a:lnSpc>
                <a:spcPct val="100000"/>
              </a:lnSpc>
            </a:pPr>
            <a:r>
              <a:rPr b="0" lang="fr-FR" sz="4800" spc="-1" strike="noStrike">
                <a:solidFill>
                  <a:srgbClr val="1c1942"/>
                </a:solidFill>
                <a:latin typeface="Bitter"/>
              </a:rPr>
              <a:t>Cliquez</a:t>
            </a:r>
            <a:endParaRPr b="0" lang="fr-FR" sz="4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body"/>
          </p:nvPr>
        </p:nvSpPr>
        <p:spPr>
          <a:xfrm>
            <a:off x="431280" y="4197240"/>
            <a:ext cx="9504720" cy="1055880"/>
          </a:xfrm>
          <a:prstGeom prst="rect">
            <a:avLst/>
          </a:prstGeom>
        </p:spPr>
        <p:txBody>
          <a:bodyPr anchor="ctr"/>
          <a:p>
            <a:pPr algn="just">
              <a:lnSpc>
                <a:spcPct val="90000"/>
              </a:lnSpc>
            </a:pPr>
            <a:r>
              <a:rPr b="0" lang="fr-FR" sz="7340" spc="-1" strike="noStrike">
                <a:solidFill>
                  <a:srgbClr val="1c1942"/>
                </a:solidFill>
                <a:latin typeface="Bitter"/>
              </a:rPr>
              <a:t>Cliquez</a:t>
            </a:r>
            <a:endParaRPr b="0" lang="fr-FR" sz="734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body"/>
          </p:nvPr>
        </p:nvSpPr>
        <p:spPr>
          <a:xfrm>
            <a:off x="431280" y="5157360"/>
            <a:ext cx="1728000" cy="575640"/>
          </a:xfrm>
          <a:prstGeom prst="rect">
            <a:avLst/>
          </a:prstGeom>
        </p:spPr>
        <p:txBody>
          <a:bodyPr anchor="b"/>
          <a:p>
            <a:pPr>
              <a:lnSpc>
                <a:spcPct val="90000"/>
              </a:lnSpc>
            </a:pPr>
            <a:r>
              <a:rPr b="0" lang="fr-FR" sz="1800" spc="-1" strike="noStrike">
                <a:solidFill>
                  <a:srgbClr val="171643"/>
                </a:solidFill>
                <a:latin typeface="Bitter"/>
              </a:rPr>
              <a:t>Cliquez pour ajouter</a:t>
            </a:r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5"/>
          <p:cNvSpPr>
            <a:spLocks noGrp="1"/>
          </p:cNvSpPr>
          <p:nvPr>
            <p:ph type="body"/>
          </p:nvPr>
        </p:nvSpPr>
        <p:spPr>
          <a:xfrm>
            <a:off x="2063520" y="5253120"/>
            <a:ext cx="1631880" cy="479520"/>
          </a:xfrm>
          <a:prstGeom prst="rect">
            <a:avLst/>
          </a:prstGeom>
        </p:spPr>
        <p:txBody>
          <a:bodyPr anchor="ctr"/>
          <a:p>
            <a:pPr>
              <a:lnSpc>
                <a:spcPct val="90000"/>
              </a:lnSpc>
            </a:pPr>
            <a:r>
              <a:rPr b="1" lang="fr-FR" sz="1069" spc="-1" strike="noStrike">
                <a:solidFill>
                  <a:srgbClr val="9ad6ce"/>
                </a:solidFill>
                <a:latin typeface="Bitter"/>
              </a:rPr>
              <a:t>Cliquez pour ajouter</a:t>
            </a:r>
            <a:endParaRPr b="0" lang="fr-FR" sz="1069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CustomShape 6"/>
          <p:cNvSpPr/>
          <p:nvPr/>
        </p:nvSpPr>
        <p:spPr>
          <a:xfrm>
            <a:off x="335520" y="356760"/>
            <a:ext cx="2495880" cy="15357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7" name="Image 9" descr=""/>
          <p:cNvPicPr/>
          <p:nvPr/>
        </p:nvPicPr>
        <p:blipFill>
          <a:blip r:embed="rId3"/>
          <a:stretch/>
        </p:blipFill>
        <p:spPr>
          <a:xfrm>
            <a:off x="174600" y="61560"/>
            <a:ext cx="2838960" cy="1892520"/>
          </a:xfrm>
          <a:prstGeom prst="rect">
            <a:avLst/>
          </a:prstGeom>
          <a:ln>
            <a:noFill/>
          </a:ln>
        </p:spPr>
      </p:pic>
      <p:sp>
        <p:nvSpPr>
          <p:cNvPr id="8" name="PlaceHolder 7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r>
              <a:rPr b="0" lang="fr-FR" sz="1800" spc="-1" strike="noStrike">
                <a:solidFill>
                  <a:srgbClr val="000000"/>
                </a:solidFill>
                <a:latin typeface="Calibri"/>
              </a:rPr>
              <a:t>Cliquez pour éditer le format du texte-titre</a:t>
            </a:r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  <p:sldLayoutId id="2147483660" r:id="rId15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anchor="ctr"/>
          <a:p>
            <a:pPr>
              <a:lnSpc>
                <a:spcPct val="90000"/>
              </a:lnSpc>
            </a:pPr>
            <a:r>
              <a:rPr b="0" lang="fr-FR" sz="4400" spc="-1" strike="noStrike">
                <a:solidFill>
                  <a:srgbClr val="000000"/>
                </a:solidFill>
                <a:latin typeface="Calibri Light"/>
              </a:rPr>
              <a:t>Modifiez le style du titre</a:t>
            </a:r>
            <a:endParaRPr b="0" lang="fr-FR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/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800" spc="-1" strike="noStrike">
                <a:solidFill>
                  <a:srgbClr val="000000"/>
                </a:solidFill>
                <a:latin typeface="Calibri"/>
              </a:rPr>
              <a:t>Modifiez les styles du texte du masque</a:t>
            </a:r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  <a:p>
            <a:pPr lvl="1" marL="685800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400" spc="-1" strike="noStrike">
                <a:solidFill>
                  <a:srgbClr val="000000"/>
                </a:solidFill>
                <a:latin typeface="Calibri"/>
              </a:rPr>
              <a:t>Deuxième niveau</a:t>
            </a:r>
            <a:endParaRPr b="0" lang="fr-FR" sz="2400" spc="-1" strike="noStrike">
              <a:solidFill>
                <a:srgbClr val="000000"/>
              </a:solidFill>
              <a:latin typeface="Calibri"/>
            </a:endParaRPr>
          </a:p>
          <a:p>
            <a:pPr lvl="2" marL="1143000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000" spc="-1" strike="noStrike">
                <a:solidFill>
                  <a:srgbClr val="000000"/>
                </a:solidFill>
                <a:latin typeface="Calibri"/>
              </a:rPr>
              <a:t>Troisième niveau</a:t>
            </a:r>
            <a:endParaRPr b="0" lang="fr-FR" sz="2000" spc="-1" strike="noStrike">
              <a:solidFill>
                <a:srgbClr val="000000"/>
              </a:solidFill>
              <a:latin typeface="Calibri"/>
            </a:endParaRPr>
          </a:p>
          <a:p>
            <a:pPr lvl="3" marL="1600200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1800" spc="-1" strike="noStrike">
                <a:solidFill>
                  <a:srgbClr val="000000"/>
                </a:solidFill>
                <a:latin typeface="Calibri"/>
              </a:rPr>
              <a:t>Quatrième niveau</a:t>
            </a:r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  <a:p>
            <a:pPr lvl="4" marL="2057400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1800" spc="-1" strike="noStrike">
                <a:solidFill>
                  <a:srgbClr val="000000"/>
                </a:solidFill>
                <a:latin typeface="Calibri"/>
              </a:rPr>
              <a:t>Cinquième niveau</a:t>
            </a:r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7" name="PlaceHolder 3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fld id="{7EE6A8C0-3C0B-4483-94D7-3E14ABF3083C}" type="datetime">
              <a:rPr b="0" lang="fr-FR" sz="1200" spc="-1" strike="noStrike">
                <a:solidFill>
                  <a:srgbClr val="8b8b8b"/>
                </a:solidFill>
                <a:latin typeface="Calibri"/>
              </a:rPr>
              <a:t>05/03/2019</a:t>
            </a:fld>
            <a:endParaRPr b="0" lang="fr-FR" sz="1200" spc="-1" strike="noStrike">
              <a:latin typeface="Times New Roman"/>
            </a:endParaRPr>
          </a:p>
        </p:txBody>
      </p:sp>
      <p:sp>
        <p:nvSpPr>
          <p:cNvPr id="48" name="PlaceHolder 4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/>
          <a:p>
            <a:endParaRPr b="0" lang="fr-FR" sz="2400" spc="-1" strike="noStrike">
              <a:latin typeface="Times New Roman"/>
            </a:endParaRPr>
          </a:p>
        </p:txBody>
      </p:sp>
      <p:sp>
        <p:nvSpPr>
          <p:cNvPr id="49" name="PlaceHolder 5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fld id="{4A0B494B-9DF7-4200-BF3A-F82DFEAD6B79}" type="slidenum">
              <a:rPr b="0" lang="fr-FR" sz="1200" spc="-1" strike="noStrike">
                <a:solidFill>
                  <a:srgbClr val="8b8b8b"/>
                </a:solidFill>
                <a:latin typeface="Calibri"/>
              </a:rPr>
              <a:t>&lt;numéro&gt;</a:t>
            </a:fld>
            <a:endParaRPr b="0" lang="fr-FR" sz="12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10.png"/><Relationship Id="rId2" Type="http://schemas.openxmlformats.org/officeDocument/2006/relationships/slideLayout" Target="../slideLayouts/slideLayout1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image" Target="../media/image5.png"/><Relationship Id="rId3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7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extShape 1"/>
          <p:cNvSpPr txBox="1"/>
          <p:nvPr/>
        </p:nvSpPr>
        <p:spPr>
          <a:xfrm>
            <a:off x="418320" y="5342040"/>
            <a:ext cx="1728000" cy="575640"/>
          </a:xfrm>
          <a:prstGeom prst="rect">
            <a:avLst/>
          </a:prstGeom>
          <a:noFill/>
          <a:ln>
            <a:noFill/>
          </a:ln>
        </p:spPr>
        <p:txBody>
          <a:bodyPr anchor="b">
            <a:normAutofit/>
          </a:bodyPr>
          <a:p>
            <a:pPr>
              <a:lnSpc>
                <a:spcPct val="90000"/>
              </a:lnSpc>
            </a:pPr>
            <a:r>
              <a:rPr b="0" lang="fr-FR" sz="1800" spc="-1" strike="noStrike">
                <a:solidFill>
                  <a:srgbClr val="171643"/>
                </a:solidFill>
                <a:latin typeface="Bitter"/>
              </a:rPr>
              <a:t>Conférence de presse du 7 mars 2019</a:t>
            </a:r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3" name="TextShape 2"/>
          <p:cNvSpPr txBox="1"/>
          <p:nvPr/>
        </p:nvSpPr>
        <p:spPr>
          <a:xfrm>
            <a:off x="2643120" y="5339160"/>
            <a:ext cx="5418720" cy="47952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p>
            <a:pPr>
              <a:lnSpc>
                <a:spcPct val="90000"/>
              </a:lnSpc>
            </a:pPr>
            <a:r>
              <a:rPr b="1" lang="fr-FR" sz="1100" spc="-1" strike="noStrike">
                <a:solidFill>
                  <a:srgbClr val="c00000"/>
                </a:solidFill>
                <a:latin typeface="Bitter"/>
              </a:rPr>
              <a:t>Présentation du chantier engagé avec la Direction régionale Aux Droits des Femmes et à l’Egalité </a:t>
            </a:r>
            <a:endParaRPr b="0" lang="fr-FR" sz="1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4" name="TextShape 3"/>
          <p:cNvSpPr txBox="1"/>
          <p:nvPr/>
        </p:nvSpPr>
        <p:spPr>
          <a:xfrm>
            <a:off x="238320" y="2997000"/>
            <a:ext cx="9504720" cy="105588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p>
            <a:pPr algn="just">
              <a:lnSpc>
                <a:spcPct val="90000"/>
              </a:lnSpc>
            </a:pPr>
            <a:r>
              <a:rPr b="0" lang="fr-FR" sz="7340" spc="-1" strike="noStrike">
                <a:solidFill>
                  <a:srgbClr val="1c1942"/>
                </a:solidFill>
                <a:latin typeface="Arial"/>
              </a:rPr>
              <a:t>Egalité Femme /homme</a:t>
            </a:r>
            <a:endParaRPr b="0" lang="fr-FR" sz="734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5" name="TextShape 4"/>
          <p:cNvSpPr txBox="1"/>
          <p:nvPr/>
        </p:nvSpPr>
        <p:spPr>
          <a:xfrm>
            <a:off x="238320" y="4149000"/>
            <a:ext cx="9504720" cy="76788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p>
            <a:pPr algn="just">
              <a:lnSpc>
                <a:spcPct val="100000"/>
              </a:lnSpc>
            </a:pPr>
            <a:r>
              <a:rPr b="0" lang="fr-FR" sz="4800" spc="-1" strike="noStrike">
                <a:solidFill>
                  <a:srgbClr val="1c1942"/>
                </a:solidFill>
                <a:latin typeface="Arial"/>
              </a:rPr>
              <a:t>Et dans les associations?</a:t>
            </a:r>
            <a:endParaRPr b="0" lang="fr-FR" sz="4800" spc="-1" strike="noStrike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96" name="" descr=""/>
          <p:cNvPicPr/>
          <p:nvPr/>
        </p:nvPicPr>
        <p:blipFill>
          <a:blip r:embed="rId1"/>
          <a:stretch/>
        </p:blipFill>
        <p:spPr>
          <a:xfrm>
            <a:off x="2736000" y="81000"/>
            <a:ext cx="1256760" cy="157140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TextShape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>
              <a:lnSpc>
                <a:spcPct val="90000"/>
              </a:lnSpc>
            </a:pPr>
            <a:r>
              <a:rPr b="1" lang="fr-FR" sz="4400" spc="-1" strike="noStrike">
                <a:solidFill>
                  <a:srgbClr val="000000"/>
                </a:solidFill>
                <a:latin typeface="Calibri Light"/>
              </a:rPr>
              <a:t>Les éléments facilitateurs de la participation des femmes</a:t>
            </a:r>
            <a:endParaRPr b="0" lang="fr-FR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3" name="TextShape 2"/>
          <p:cNvSpPr txBox="1"/>
          <p:nvPr/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800" spc="-1" strike="noStrike">
                <a:solidFill>
                  <a:srgbClr val="000000"/>
                </a:solidFill>
                <a:latin typeface="Calibri"/>
              </a:rPr>
              <a:t>Adaptation des horaires</a:t>
            </a:r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800" spc="-1" strike="noStrike">
                <a:solidFill>
                  <a:srgbClr val="000000"/>
                </a:solidFill>
                <a:latin typeface="Calibri"/>
              </a:rPr>
              <a:t>Utiliser une communication inclusive</a:t>
            </a:r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800" spc="-1" strike="noStrike">
                <a:solidFill>
                  <a:srgbClr val="000000"/>
                </a:solidFill>
                <a:latin typeface="Calibri"/>
              </a:rPr>
              <a:t>Les gouvernances collégiales</a:t>
            </a:r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800" spc="-1" strike="noStrike">
                <a:solidFill>
                  <a:srgbClr val="000000"/>
                </a:solidFill>
                <a:latin typeface="Calibri"/>
              </a:rPr>
              <a:t>L’accompagnement des femmes dans la prise de responsabilités (mentorat, formations, ...)</a:t>
            </a:r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400" spc="-1" strike="noStrike">
                <a:solidFill>
                  <a:srgbClr val="000000"/>
                </a:solidFill>
                <a:latin typeface="TitilliumWeb-Regular"/>
              </a:rPr>
              <a:t>La bonne définition des rôles et fonctions des un-es et des autres</a:t>
            </a:r>
            <a:endParaRPr b="0" lang="fr-FR" sz="24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400" spc="-1" strike="noStrike">
                <a:solidFill>
                  <a:srgbClr val="000000"/>
                </a:solidFill>
                <a:latin typeface="TitilliumWeb-Regular"/>
              </a:rPr>
              <a:t>La prise de conscience des attitudes sexistes</a:t>
            </a:r>
            <a:endParaRPr b="0" lang="fr-FR" sz="24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400" spc="-1" strike="noStrike">
                <a:solidFill>
                  <a:srgbClr val="000000"/>
                </a:solidFill>
                <a:latin typeface="TitilliumWeb-Regular"/>
              </a:rPr>
              <a:t>Les quotas</a:t>
            </a:r>
            <a:endParaRPr b="0" lang="fr-FR" sz="24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p:timing>
    <p:tnLst>
      <p:par>
        <p:cTn id="19" dur="indefinite" restart="never" nodeType="tmRoot">
          <p:childTnLst>
            <p:seq>
              <p:cTn id="20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TextShape 1"/>
          <p:cNvSpPr txBox="1"/>
          <p:nvPr/>
        </p:nvSpPr>
        <p:spPr>
          <a:xfrm>
            <a:off x="154440" y="365040"/>
            <a:ext cx="11198880" cy="92232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p>
            <a:pPr>
              <a:lnSpc>
                <a:spcPct val="90000"/>
              </a:lnSpc>
            </a:pPr>
            <a:r>
              <a:rPr b="0" lang="fr-FR" sz="3600" spc="-1" strike="noStrike">
                <a:solidFill>
                  <a:srgbClr val="000000"/>
                </a:solidFill>
                <a:latin typeface="Calibri"/>
              </a:rPr>
              <a:t>Le monde professionnel ESS /Vie associative</a:t>
            </a:r>
            <a:endParaRPr b="0" lang="fr-FR" sz="3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5" name="TextShape 2"/>
          <p:cNvSpPr txBox="1"/>
          <p:nvPr/>
        </p:nvSpPr>
        <p:spPr>
          <a:xfrm>
            <a:off x="360720" y="1287720"/>
            <a:ext cx="11307240" cy="521568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1" lang="fr-FR" sz="2800" spc="-1" strike="noStrike">
                <a:solidFill>
                  <a:srgbClr val="000000"/>
                </a:solidFill>
                <a:latin typeface="Calibri"/>
              </a:rPr>
              <a:t>Plafond de verre </a:t>
            </a:r>
            <a:r>
              <a:rPr b="0" lang="fr-FR" sz="2800" spc="-1" strike="noStrike">
                <a:solidFill>
                  <a:srgbClr val="000000"/>
                </a:solidFill>
                <a:latin typeface="Calibri"/>
              </a:rPr>
              <a:t>: la difficulté à accéder aux postes à responsabilité</a:t>
            </a:r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  <a:p>
            <a:pPr lvl="1" marL="685800" indent="-228240">
              <a:lnSpc>
                <a:spcPct val="90000"/>
              </a:lnSpc>
              <a:spcBef>
                <a:spcPts val="499"/>
              </a:spcBef>
              <a:buClr>
                <a:srgbClr val="c00000"/>
              </a:buClr>
              <a:buFont typeface="Arial"/>
              <a:buChar char="•"/>
            </a:pPr>
            <a:r>
              <a:rPr b="1" lang="fr-FR" sz="2400" spc="-1" strike="noStrike">
                <a:solidFill>
                  <a:srgbClr val="c00000"/>
                </a:solidFill>
                <a:latin typeface="Calibri"/>
              </a:rPr>
              <a:t>67% des salariées de l’ESS </a:t>
            </a:r>
            <a:r>
              <a:rPr b="0" lang="fr-FR" sz="2400" spc="-1" strike="noStrike">
                <a:solidFill>
                  <a:srgbClr val="000000"/>
                </a:solidFill>
                <a:latin typeface="Calibri"/>
              </a:rPr>
              <a:t>sont des femmes</a:t>
            </a:r>
            <a:endParaRPr b="0" lang="fr-FR" sz="2400" spc="-1" strike="noStrike">
              <a:solidFill>
                <a:srgbClr val="000000"/>
              </a:solidFill>
              <a:latin typeface="Calibri"/>
            </a:endParaRPr>
          </a:p>
          <a:p>
            <a:pPr lvl="1" marL="685800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1" lang="fr-FR" sz="2400" spc="-1" strike="noStrike">
                <a:solidFill>
                  <a:srgbClr val="000000"/>
                </a:solidFill>
                <a:latin typeface="Calibri"/>
              </a:rPr>
              <a:t>52,8% des postes d’encadrement </a:t>
            </a:r>
            <a:r>
              <a:rPr b="0" lang="fr-FR" sz="2400" spc="-1" strike="noStrike">
                <a:solidFill>
                  <a:srgbClr val="000000"/>
                </a:solidFill>
                <a:latin typeface="Calibri"/>
              </a:rPr>
              <a:t>sont occupés par des femmes</a:t>
            </a:r>
            <a:endParaRPr b="0" lang="fr-FR" sz="2400" spc="-1" strike="noStrike">
              <a:solidFill>
                <a:srgbClr val="000000"/>
              </a:solidFill>
              <a:latin typeface="Calibri"/>
            </a:endParaRPr>
          </a:p>
          <a:p>
            <a:pPr lvl="1" marL="685800" indent="-228240">
              <a:lnSpc>
                <a:spcPct val="90000"/>
              </a:lnSpc>
              <a:spcBef>
                <a:spcPts val="499"/>
              </a:spcBef>
              <a:buClr>
                <a:srgbClr val="c00000"/>
              </a:buClr>
              <a:buFont typeface="Arial"/>
              <a:buChar char="•"/>
            </a:pPr>
            <a:r>
              <a:rPr b="1" lang="fr-FR" sz="2400" spc="-1" strike="noStrike">
                <a:solidFill>
                  <a:srgbClr val="c00000"/>
                </a:solidFill>
                <a:latin typeface="Calibri"/>
              </a:rPr>
              <a:t>25% des postes de direction</a:t>
            </a:r>
            <a:endParaRPr b="0" lang="fr-FR" sz="2400" spc="-1" strike="noStrike">
              <a:solidFill>
                <a:srgbClr val="000000"/>
              </a:solidFill>
              <a:latin typeface="Calibri"/>
            </a:endParaRPr>
          </a:p>
          <a:p>
            <a:endParaRPr b="0" lang="fr-FR" sz="24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1" lang="fr-FR" sz="2800" spc="-1" strike="noStrike">
                <a:solidFill>
                  <a:srgbClr val="000000"/>
                </a:solidFill>
                <a:latin typeface="Calibri"/>
              </a:rPr>
              <a:t>Une majorité d’emploi féminin et …plus de temps partiel et de CDD...</a:t>
            </a:r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1" lang="fr-FR" sz="2800" spc="-1" strike="noStrike">
                <a:solidFill>
                  <a:srgbClr val="000000"/>
                </a:solidFill>
                <a:latin typeface="Calibri"/>
              </a:rPr>
              <a:t>Paroi de verre: </a:t>
            </a:r>
            <a:r>
              <a:rPr b="0" lang="fr-FR" sz="2800" spc="-1" strike="noStrike">
                <a:solidFill>
                  <a:srgbClr val="000000"/>
                </a:solidFill>
                <a:latin typeface="Calibri"/>
              </a:rPr>
              <a:t>le cloisonnement des activités par genre</a:t>
            </a:r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  <a:p>
            <a:pPr lvl="1" marL="685800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400" spc="-1" strike="noStrike">
                <a:solidFill>
                  <a:srgbClr val="000000"/>
                </a:solidFill>
                <a:latin typeface="Calibri"/>
              </a:rPr>
              <a:t>Les associations fournissant des services aux particuliers ont par exemple 90% de femmes parmi leurs salariés</a:t>
            </a:r>
            <a:endParaRPr b="0" lang="fr-FR" sz="2400" spc="-1" strike="noStrike">
              <a:solidFill>
                <a:srgbClr val="000000"/>
              </a:solidFill>
              <a:latin typeface="Calibri"/>
            </a:endParaRPr>
          </a:p>
          <a:p>
            <a:pPr lvl="1" marL="685800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400" spc="-1" strike="noStrike">
                <a:solidFill>
                  <a:srgbClr val="000000"/>
                </a:solidFill>
                <a:latin typeface="Calibri"/>
              </a:rPr>
              <a:t>lien entre faible qualification et secteurs féminisés </a:t>
            </a:r>
            <a:endParaRPr b="0" lang="fr-FR" sz="2400" spc="-1" strike="noStrike">
              <a:solidFill>
                <a:srgbClr val="000000"/>
              </a:solidFill>
              <a:latin typeface="Calibri"/>
            </a:endParaRPr>
          </a:p>
          <a:p>
            <a:pPr marL="457200">
              <a:lnSpc>
                <a:spcPct val="90000"/>
              </a:lnSpc>
              <a:spcBef>
                <a:spcPts val="499"/>
              </a:spcBef>
            </a:pPr>
            <a:endParaRPr b="0" lang="fr-FR" sz="24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b="1" lang="fr-FR" sz="2800" spc="-1" strike="noStrike">
                <a:solidFill>
                  <a:srgbClr val="c00000"/>
                </a:solidFill>
                <a:latin typeface="Calibri"/>
              </a:rPr>
              <a:t>Le renforcement de l’égalité entre les femmes et les hommes est un levier de développement pour les structures de l’ESS et pour l’économie en général</a:t>
            </a:r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p:timing>
    <p:tnLst>
      <p:par>
        <p:cTn id="21" dur="indefinite" restart="never" nodeType="tmRoot">
          <p:childTnLst>
            <p:seq>
              <p:cTn id="2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TextShape 1"/>
          <p:cNvSpPr txBox="1"/>
          <p:nvPr/>
        </p:nvSpPr>
        <p:spPr>
          <a:xfrm>
            <a:off x="927360" y="212400"/>
            <a:ext cx="10297440" cy="92052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>
              <a:lnSpc>
                <a:spcPct val="90000"/>
              </a:lnSpc>
            </a:pPr>
            <a:r>
              <a:rPr b="0" lang="fr-FR" sz="4400" spc="-1" strike="noStrike">
                <a:solidFill>
                  <a:srgbClr val="002060"/>
                </a:solidFill>
                <a:latin typeface="Calibri Light"/>
              </a:rPr>
              <a:t>Un chantier engagé en Hauts de France</a:t>
            </a:r>
            <a:endParaRPr b="0" lang="fr-FR" sz="4400" spc="-1" strike="noStrike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117" name="Image 3" descr=""/>
          <p:cNvPicPr/>
          <p:nvPr/>
        </p:nvPicPr>
        <p:blipFill>
          <a:blip r:embed="rId1"/>
          <a:stretch/>
        </p:blipFill>
        <p:spPr>
          <a:xfrm>
            <a:off x="1326600" y="1237320"/>
            <a:ext cx="8566560" cy="4829040"/>
          </a:xfrm>
          <a:prstGeom prst="rect">
            <a:avLst/>
          </a:prstGeom>
          <a:ln>
            <a:noFill/>
          </a:ln>
        </p:spPr>
      </p:pic>
      <p:sp>
        <p:nvSpPr>
          <p:cNvPr id="118" name="CustomShape 2"/>
          <p:cNvSpPr/>
          <p:nvPr/>
        </p:nvSpPr>
        <p:spPr>
          <a:xfrm>
            <a:off x="541080" y="5756760"/>
            <a:ext cx="10683720" cy="760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0" lang="fr-FR" sz="1800" spc="-1" strike="noStrike">
                <a:solidFill>
                  <a:srgbClr val="000000"/>
                </a:solidFill>
                <a:latin typeface="Calibri"/>
              </a:rPr>
              <a:t> </a:t>
            </a:r>
            <a:r>
              <a:rPr b="0" lang="fr-FR" sz="4400" spc="-1" strike="noStrike">
                <a:solidFill>
                  <a:srgbClr val="002060"/>
                </a:solidFill>
                <a:latin typeface="Calibri Light"/>
              </a:rPr>
              <a:t>par l’Etat et Le Mouvement associatif</a:t>
            </a:r>
            <a:endParaRPr b="0" lang="fr-FR" sz="4400" spc="-1" strike="noStrike">
              <a:latin typeface="Arial"/>
            </a:endParaRPr>
          </a:p>
        </p:txBody>
      </p:sp>
    </p:spTree>
  </p:cSld>
  <p:timing>
    <p:tnLst>
      <p:par>
        <p:cTn id="23" dur="indefinite" restart="never" nodeType="tmRoot">
          <p:childTnLst>
            <p:seq>
              <p:cTn id="2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TextShape 1"/>
          <p:cNvSpPr txBox="1"/>
          <p:nvPr/>
        </p:nvSpPr>
        <p:spPr>
          <a:xfrm>
            <a:off x="476640" y="592560"/>
            <a:ext cx="11031480" cy="111996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p>
            <a:pPr>
              <a:lnSpc>
                <a:spcPct val="90000"/>
              </a:lnSpc>
            </a:pPr>
            <a:r>
              <a:rPr b="0" lang="fr-FR" sz="4400" spc="-1" strike="noStrike">
                <a:solidFill>
                  <a:srgbClr val="000000"/>
                </a:solidFill>
                <a:latin typeface="Bitter"/>
              </a:rPr>
              <a:t>Les objectifs</a:t>
            </a:r>
            <a:endParaRPr b="0" lang="fr-FR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0" name="TextShape 2"/>
          <p:cNvSpPr txBox="1"/>
          <p:nvPr/>
        </p:nvSpPr>
        <p:spPr>
          <a:xfrm>
            <a:off x="193320" y="1712880"/>
            <a:ext cx="11108880" cy="497880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c00000"/>
              </a:buClr>
              <a:buFont typeface="Arial"/>
              <a:buChar char="•"/>
            </a:pPr>
            <a:r>
              <a:rPr b="1" lang="fr-FR" sz="2800" spc="-1" strike="noStrike">
                <a:solidFill>
                  <a:srgbClr val="c00000"/>
                </a:solidFill>
                <a:latin typeface="Calibri"/>
              </a:rPr>
              <a:t>Identifier, animer, mettre en réseau </a:t>
            </a:r>
            <a:r>
              <a:rPr b="0" lang="fr-FR" sz="2800" spc="-1" strike="noStrike">
                <a:solidFill>
                  <a:srgbClr val="000000"/>
                </a:solidFill>
                <a:latin typeface="Calibri"/>
              </a:rPr>
              <a:t>les associations travaillant sur la thématique des droits des femmes et de la lutte contre les violences en vue de mieux accompagner et outiller les projets ;</a:t>
            </a:r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c00000"/>
              </a:buClr>
              <a:buFont typeface="Arial"/>
              <a:buChar char="•"/>
            </a:pPr>
            <a:r>
              <a:rPr b="1" lang="fr-FR" sz="2800" spc="-1" strike="noStrike">
                <a:solidFill>
                  <a:srgbClr val="c00000"/>
                </a:solidFill>
                <a:latin typeface="Calibri"/>
              </a:rPr>
              <a:t>Professionnaliser et accompagner</a:t>
            </a:r>
            <a:r>
              <a:rPr b="1" lang="fr-FR" sz="2800" spc="-1" strike="noStrike">
                <a:solidFill>
                  <a:srgbClr val="000000"/>
                </a:solidFill>
                <a:latin typeface="Calibri"/>
              </a:rPr>
              <a:t> : </a:t>
            </a:r>
            <a:r>
              <a:rPr b="0" lang="fr-FR" sz="2800" spc="-1" strike="noStrike">
                <a:solidFill>
                  <a:srgbClr val="000000"/>
                </a:solidFill>
                <a:latin typeface="Calibri"/>
              </a:rPr>
              <a:t>beaucoup d’associations sans salarié reposent sur le militantisme bénévole</a:t>
            </a:r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c00000"/>
              </a:buClr>
              <a:buFont typeface="Arial"/>
              <a:buChar char="•"/>
            </a:pPr>
            <a:r>
              <a:rPr b="1" lang="fr-FR" sz="2800" spc="-1" strike="noStrike">
                <a:solidFill>
                  <a:srgbClr val="c00000"/>
                </a:solidFill>
                <a:latin typeface="Calibri"/>
              </a:rPr>
              <a:t>Sensibiliser les acteurs de l’ESS à l’égalité femmes-hommes: </a:t>
            </a:r>
            <a:r>
              <a:rPr b="0" lang="fr-FR" sz="2600" spc="-1" strike="noStrike">
                <a:solidFill>
                  <a:srgbClr val="000000"/>
                </a:solidFill>
                <a:latin typeface="Calibri"/>
              </a:rPr>
              <a:t>recenser les bonnes pratiques, cartographier les acteurs et les ressources</a:t>
            </a:r>
            <a:endParaRPr b="0" lang="fr-FR" sz="26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b="0" lang="fr-FR" sz="2800" spc="-1" strike="noStrike">
                <a:solidFill>
                  <a:srgbClr val="000000"/>
                </a:solidFill>
                <a:latin typeface="Calibri"/>
              </a:rPr>
              <a:t> </a:t>
            </a:r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c00000"/>
              </a:buClr>
              <a:buFont typeface="Arial"/>
              <a:buChar char="•"/>
            </a:pPr>
            <a:r>
              <a:rPr b="1" lang="fr-FR" sz="2800" spc="-1" strike="noStrike">
                <a:solidFill>
                  <a:srgbClr val="c00000"/>
                </a:solidFill>
                <a:latin typeface="Calibri"/>
              </a:rPr>
              <a:t>Renforcer la visibilité des actions </a:t>
            </a:r>
            <a:r>
              <a:rPr b="0" lang="fr-FR" sz="2800" spc="-1" strike="noStrike">
                <a:solidFill>
                  <a:srgbClr val="000000"/>
                </a:solidFill>
                <a:latin typeface="Calibri"/>
              </a:rPr>
              <a:t>menées par les associations pour en augmenter l’impact social</a:t>
            </a:r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TextShape 1"/>
          <p:cNvSpPr txBox="1"/>
          <p:nvPr/>
        </p:nvSpPr>
        <p:spPr>
          <a:xfrm>
            <a:off x="838080" y="0"/>
            <a:ext cx="10386720" cy="11570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>
              <a:lnSpc>
                <a:spcPct val="90000"/>
              </a:lnSpc>
            </a:pPr>
            <a:r>
              <a:rPr b="1" lang="fr-FR" sz="4400" spc="-1" strike="noStrike">
                <a:solidFill>
                  <a:srgbClr val="000000"/>
                </a:solidFill>
                <a:latin typeface="Calibri Light"/>
              </a:rPr>
              <a:t>Les actions</a:t>
            </a:r>
            <a:endParaRPr b="0" lang="fr-FR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2" name="TextShape 2"/>
          <p:cNvSpPr txBox="1"/>
          <p:nvPr/>
        </p:nvSpPr>
        <p:spPr>
          <a:xfrm>
            <a:off x="428760" y="1157400"/>
            <a:ext cx="10924920" cy="501948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800" spc="-1" strike="noStrike">
                <a:solidFill>
                  <a:srgbClr val="000000"/>
                </a:solidFill>
                <a:latin typeface="Calibri"/>
              </a:rPr>
              <a:t> </a:t>
            </a:r>
            <a:r>
              <a:rPr b="0" lang="fr-FR" sz="2800" spc="-1" strike="noStrike">
                <a:solidFill>
                  <a:srgbClr val="000000"/>
                </a:solidFill>
                <a:latin typeface="Calibri"/>
              </a:rPr>
              <a:t>Une journée thématique en novembre avec des ateliers pratiques pour renforcer la parité dans les associations</a:t>
            </a:r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800" spc="-1" strike="noStrike">
                <a:solidFill>
                  <a:srgbClr val="000000"/>
                </a:solidFill>
                <a:latin typeface="Calibri"/>
              </a:rPr>
              <a:t>Un réseau de référents engagés dans des actions concrètes dans leurs associations</a:t>
            </a:r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800" spc="-1" strike="noStrike">
                <a:solidFill>
                  <a:srgbClr val="000000"/>
                </a:solidFill>
                <a:latin typeface="Calibri"/>
              </a:rPr>
              <a:t>Une cartographie des acteurs et des ressources</a:t>
            </a:r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800" spc="-1" strike="noStrike">
                <a:solidFill>
                  <a:srgbClr val="000000"/>
                </a:solidFill>
                <a:latin typeface="Calibri"/>
              </a:rPr>
              <a:t>Signature d’une Charte sur l’Egalité dans les associations</a:t>
            </a:r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b="1" lang="fr-FR" sz="2800" spc="-1" strike="noStrike">
                <a:solidFill>
                  <a:srgbClr val="000000"/>
                </a:solidFill>
                <a:latin typeface="Calibri"/>
              </a:rPr>
              <a:t>=&gt; Une thématique également travaillée au CESER dans le cadre d’un groupe thématique : </a:t>
            </a:r>
            <a:r>
              <a:rPr b="1" lang="fr-FR" sz="2800" spc="-1" strike="noStrike">
                <a:solidFill>
                  <a:srgbClr val="c00000"/>
                </a:solidFill>
                <a:latin typeface="Calibri"/>
              </a:rPr>
              <a:t>Place des femmes et Vie associative</a:t>
            </a:r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TextShape 1"/>
          <p:cNvSpPr txBox="1"/>
          <p:nvPr/>
        </p:nvSpPr>
        <p:spPr>
          <a:xfrm>
            <a:off x="431280" y="3332880"/>
            <a:ext cx="9504720" cy="76788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p>
            <a:pPr algn="just">
              <a:lnSpc>
                <a:spcPct val="90000"/>
              </a:lnSpc>
            </a:pPr>
            <a:r>
              <a:rPr b="1" lang="fr-FR" sz="5340" spc="-1" strike="noStrike">
                <a:solidFill>
                  <a:srgbClr val="1c1942"/>
                </a:solidFill>
                <a:latin typeface="Arial"/>
              </a:rPr>
              <a:t>Présidente du Mouvement associatif des Hauts de France</a:t>
            </a:r>
            <a:endParaRPr b="0" lang="fr-FR" sz="534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8" name="TextShape 2"/>
          <p:cNvSpPr txBox="1"/>
          <p:nvPr/>
        </p:nvSpPr>
        <p:spPr>
          <a:xfrm>
            <a:off x="431280" y="2084760"/>
            <a:ext cx="9504720" cy="76788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p>
            <a:pPr algn="just">
              <a:lnSpc>
                <a:spcPct val="100000"/>
              </a:lnSpc>
            </a:pPr>
            <a:r>
              <a:rPr b="0" lang="fr-FR" sz="4800" spc="-1" strike="noStrike">
                <a:solidFill>
                  <a:srgbClr val="1c1942"/>
                </a:solidFill>
                <a:latin typeface="Arial"/>
              </a:rPr>
              <a:t>Florence DOMANGE </a:t>
            </a:r>
            <a:endParaRPr b="0" lang="fr-FR" sz="4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9" name="TextShape 3"/>
          <p:cNvSpPr txBox="1"/>
          <p:nvPr/>
        </p:nvSpPr>
        <p:spPr>
          <a:xfrm>
            <a:off x="431280" y="4197240"/>
            <a:ext cx="9504720" cy="105588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p>
            <a:pPr algn="just">
              <a:lnSpc>
                <a:spcPct val="90000"/>
              </a:lnSpc>
            </a:pPr>
            <a:r>
              <a:rPr b="1" lang="fr-FR" sz="7340" spc="-1" strike="noStrike">
                <a:solidFill>
                  <a:srgbClr val="1c1942"/>
                </a:solidFill>
                <a:latin typeface="Arial"/>
              </a:rPr>
              <a:t>Vice Présidente du CESER en charge de la thématique </a:t>
            </a:r>
            <a:r>
              <a:rPr b="1" i="1" lang="fr-FR" sz="7340" spc="-1" strike="noStrike">
                <a:solidFill>
                  <a:srgbClr val="1c1942"/>
                </a:solidFill>
                <a:latin typeface="Arial"/>
              </a:rPr>
              <a:t>Place des femmes et vie associative</a:t>
            </a:r>
            <a:endParaRPr b="0" lang="fr-FR" sz="734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p:timing>
    <p:tnLst>
      <p:par>
        <p:cTn id="3" dur="indefinite" restart="never" nodeType="tmRoot">
          <p:childTnLst>
            <p:seq>
              <p:cTn id="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Espace réservé du contenu 3" descr=""/>
          <p:cNvPicPr/>
          <p:nvPr/>
        </p:nvPicPr>
        <p:blipFill>
          <a:blip r:embed="rId1"/>
          <a:stretch/>
        </p:blipFill>
        <p:spPr>
          <a:xfrm>
            <a:off x="522360" y="3600360"/>
            <a:ext cx="10515960" cy="2478240"/>
          </a:xfrm>
          <a:prstGeom prst="rect">
            <a:avLst/>
          </a:prstGeom>
          <a:ln>
            <a:noFill/>
          </a:ln>
        </p:spPr>
      </p:pic>
      <p:pic>
        <p:nvPicPr>
          <p:cNvPr id="101" name="Image 5" descr=""/>
          <p:cNvPicPr/>
          <p:nvPr/>
        </p:nvPicPr>
        <p:blipFill>
          <a:blip r:embed="rId2"/>
          <a:stretch/>
        </p:blipFill>
        <p:spPr>
          <a:xfrm>
            <a:off x="221760" y="569160"/>
            <a:ext cx="11117160" cy="240552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5" dur="indefinite" restart="never" nodeType="tmRoot">
          <p:childTnLst>
            <p:seq>
              <p:cTn id="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TextShape 1"/>
          <p:cNvSpPr txBox="1"/>
          <p:nvPr/>
        </p:nvSpPr>
        <p:spPr>
          <a:xfrm>
            <a:off x="166680" y="279360"/>
            <a:ext cx="10515240" cy="132516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>
              <a:lnSpc>
                <a:spcPct val="90000"/>
              </a:lnSpc>
            </a:pPr>
            <a:r>
              <a:rPr b="1" lang="fr-FR" sz="4400" spc="-1" strike="noStrike">
                <a:solidFill>
                  <a:srgbClr val="000000"/>
                </a:solidFill>
                <a:latin typeface="Calibri Light"/>
              </a:rPr>
              <a:t>Poids de la vie associative en Hauts de France</a:t>
            </a:r>
            <a:endParaRPr b="0" lang="fr-FR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3" name="TextShape 2"/>
          <p:cNvSpPr txBox="1"/>
          <p:nvPr/>
        </p:nvSpPr>
        <p:spPr>
          <a:xfrm>
            <a:off x="352440" y="1440000"/>
            <a:ext cx="11434320" cy="497484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3600" spc="-1" strike="noStrike">
                <a:solidFill>
                  <a:srgbClr val="000000"/>
                </a:solidFill>
                <a:latin typeface="Calibri"/>
              </a:rPr>
              <a:t>Environ </a:t>
            </a:r>
            <a:r>
              <a:rPr b="1" lang="fr-FR" sz="3600" spc="-1" strike="noStrike">
                <a:solidFill>
                  <a:srgbClr val="c00000"/>
                </a:solidFill>
                <a:latin typeface="Calibri"/>
              </a:rPr>
              <a:t>80 000 associations </a:t>
            </a:r>
            <a:r>
              <a:rPr b="0" lang="fr-FR" sz="3600" spc="-1" strike="noStrike">
                <a:solidFill>
                  <a:srgbClr val="000000"/>
                </a:solidFill>
                <a:latin typeface="Calibri"/>
              </a:rPr>
              <a:t>actives en Hauts de France</a:t>
            </a:r>
            <a:endParaRPr b="0" lang="fr-FR" sz="36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b="0" lang="fr-FR" sz="36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c00000"/>
              </a:buClr>
              <a:buFont typeface="Arial"/>
              <a:buChar char="•"/>
            </a:pPr>
            <a:r>
              <a:rPr b="1" lang="fr-FR" sz="3600" spc="-1" strike="noStrike">
                <a:solidFill>
                  <a:srgbClr val="c00000"/>
                </a:solidFill>
                <a:latin typeface="Calibri"/>
              </a:rPr>
              <a:t>1 million de bénévoles investis à l’année </a:t>
            </a:r>
            <a:r>
              <a:rPr b="0" lang="fr-FR" sz="3600" spc="-1" strike="noStrike">
                <a:solidFill>
                  <a:srgbClr val="000000"/>
                </a:solidFill>
                <a:latin typeface="Calibri"/>
              </a:rPr>
              <a:t>– dont 400 000 de façon régulière (au moins une fois  par semaine)</a:t>
            </a:r>
            <a:endParaRPr b="0" lang="fr-FR" sz="36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b="0" lang="fr-FR" sz="36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c00000"/>
              </a:buClr>
              <a:buFont typeface="Arial"/>
              <a:buChar char="•"/>
            </a:pPr>
            <a:r>
              <a:rPr b="1" lang="fr-FR" sz="3600" spc="-1" strike="noStrike">
                <a:solidFill>
                  <a:srgbClr val="c00000"/>
                </a:solidFill>
                <a:latin typeface="Calibri"/>
              </a:rPr>
              <a:t>177 754 salariés </a:t>
            </a:r>
            <a:r>
              <a:rPr b="0" lang="fr-FR" sz="3600" spc="-1" strike="noStrike">
                <a:solidFill>
                  <a:srgbClr val="000000"/>
                </a:solidFill>
                <a:latin typeface="Calibri"/>
              </a:rPr>
              <a:t>soit 11,5 % du total des emplois privés en région</a:t>
            </a:r>
            <a:endParaRPr b="0" lang="fr-FR" sz="36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b="0" lang="fr-FR" sz="36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p:timing>
    <p:tnLst>
      <p:par>
        <p:cTn id="7" dur="indefinite" restart="never" nodeType="tmRoot">
          <p:childTnLst>
            <p:seq>
              <p:cTn id="8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" name="Image 3" descr=""/>
          <p:cNvPicPr/>
          <p:nvPr/>
        </p:nvPicPr>
        <p:blipFill>
          <a:blip r:embed="rId1"/>
          <a:stretch/>
        </p:blipFill>
        <p:spPr>
          <a:xfrm>
            <a:off x="3684960" y="2426040"/>
            <a:ext cx="8365680" cy="4029480"/>
          </a:xfrm>
          <a:prstGeom prst="rect">
            <a:avLst/>
          </a:prstGeom>
          <a:ln>
            <a:noFill/>
          </a:ln>
        </p:spPr>
      </p:pic>
      <p:pic>
        <p:nvPicPr>
          <p:cNvPr id="105" name="Image 4" descr=""/>
          <p:cNvPicPr/>
          <p:nvPr/>
        </p:nvPicPr>
        <p:blipFill>
          <a:blip r:embed="rId2"/>
          <a:stretch/>
        </p:blipFill>
        <p:spPr>
          <a:xfrm>
            <a:off x="316440" y="172080"/>
            <a:ext cx="4100760" cy="351252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9" dur="indefinite" restart="never" nodeType="tmRoot">
          <p:childTnLst>
            <p:seq>
              <p:cTn id="10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TextShape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>
              <a:lnSpc>
                <a:spcPct val="90000"/>
              </a:lnSpc>
            </a:pPr>
            <a:r>
              <a:rPr b="0" lang="fr-FR" sz="4400" spc="-1" strike="noStrike">
                <a:solidFill>
                  <a:srgbClr val="000000"/>
                </a:solidFill>
                <a:latin typeface="Calibri Light"/>
              </a:rPr>
              <a:t>Les femmes dans les gouvernances associatives</a:t>
            </a:r>
            <a:endParaRPr b="0" lang="fr-FR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7" name="TextShape 2"/>
          <p:cNvSpPr txBox="1"/>
          <p:nvPr/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>
              <a:lnSpc>
                <a:spcPct val="90000"/>
              </a:lnSpc>
              <a:spcBef>
                <a:spcPts val="1001"/>
              </a:spcBef>
            </a:pPr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3200" spc="-1" strike="noStrike">
                <a:solidFill>
                  <a:srgbClr val="000000"/>
                </a:solidFill>
                <a:latin typeface="Calibri"/>
              </a:rPr>
              <a:t> </a:t>
            </a:r>
            <a:r>
              <a:rPr b="1" lang="fr-FR" sz="3200" spc="-1" strike="noStrike">
                <a:solidFill>
                  <a:srgbClr val="c00000"/>
                </a:solidFill>
                <a:latin typeface="Calibri"/>
              </a:rPr>
              <a:t>Parité dans les adhésions </a:t>
            </a:r>
            <a:r>
              <a:rPr b="0" lang="fr-FR" sz="3200" spc="-1" strike="noStrike">
                <a:solidFill>
                  <a:srgbClr val="000000"/>
                </a:solidFill>
                <a:latin typeface="Calibri"/>
              </a:rPr>
              <a:t>(50% d’adhérents de chaque sexe)</a:t>
            </a:r>
            <a:endParaRPr b="0" lang="fr-FR" sz="32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b="0" lang="fr-FR" sz="32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3200" spc="-1" strike="noStrike">
                <a:solidFill>
                  <a:srgbClr val="000000"/>
                </a:solidFill>
                <a:latin typeface="Calibri"/>
              </a:rPr>
              <a:t>…</a:t>
            </a:r>
            <a:r>
              <a:rPr b="0" lang="fr-FR" sz="3200" spc="-1" strike="noStrike">
                <a:solidFill>
                  <a:srgbClr val="000000"/>
                </a:solidFill>
                <a:latin typeface="Calibri"/>
              </a:rPr>
              <a:t>qui ne se retrouve pas dans les Présidences: </a:t>
            </a:r>
            <a:r>
              <a:rPr b="1" lang="fr-FR" sz="3200" spc="-1" strike="noStrike">
                <a:solidFill>
                  <a:srgbClr val="c00000"/>
                </a:solidFill>
                <a:latin typeface="Calibri"/>
              </a:rPr>
              <a:t>61% des Présidences occupées par des hommes  </a:t>
            </a:r>
            <a:endParaRPr b="0" lang="fr-FR" sz="32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b="0" lang="fr-FR" sz="32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3200" spc="-1" strike="noStrike">
                <a:solidFill>
                  <a:srgbClr val="000000"/>
                </a:solidFill>
                <a:latin typeface="Calibri"/>
              </a:rPr>
              <a:t> </a:t>
            </a:r>
            <a:r>
              <a:rPr b="1" lang="fr-FR" sz="3200" spc="-1" strike="noStrike">
                <a:solidFill>
                  <a:srgbClr val="c00000"/>
                </a:solidFill>
                <a:latin typeface="Calibri"/>
              </a:rPr>
              <a:t>Une répartition bénévole différenciée </a:t>
            </a:r>
            <a:r>
              <a:rPr b="1" lang="fr-FR" sz="3200" spc="-1" strike="noStrike">
                <a:solidFill>
                  <a:srgbClr val="000000"/>
                </a:solidFill>
                <a:latin typeface="Calibri"/>
              </a:rPr>
              <a:t>=</a:t>
            </a:r>
            <a:r>
              <a:rPr b="1" lang="fr-FR" sz="3200" spc="-1" strike="noStrike">
                <a:solidFill>
                  <a:srgbClr val="c00000"/>
                </a:solidFill>
                <a:latin typeface="Calibri"/>
              </a:rPr>
              <a:t> </a:t>
            </a:r>
            <a:r>
              <a:rPr b="0" lang="fr-FR" sz="3200" spc="-1" strike="noStrike">
                <a:solidFill>
                  <a:srgbClr val="000000"/>
                </a:solidFill>
                <a:latin typeface="Calibri"/>
              </a:rPr>
              <a:t>reflet des a priori sur les sexes: plus d’hommes dans le sport, plus de femmes dans l’action sociale</a:t>
            </a:r>
            <a:endParaRPr b="0" lang="fr-FR" sz="32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b="0" lang="fr-F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p:timing>
    <p:tnLst>
      <p:par>
        <p:cTn id="11" dur="indefinite" restart="never" nodeType="tmRoot">
          <p:childTnLst>
            <p:seq>
              <p:cTn id="1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TextShape 1"/>
          <p:cNvSpPr txBox="1"/>
          <p:nvPr/>
        </p:nvSpPr>
        <p:spPr>
          <a:xfrm>
            <a:off x="399960" y="471600"/>
            <a:ext cx="11100600" cy="605088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>
              <a:lnSpc>
                <a:spcPct val="90000"/>
              </a:lnSpc>
              <a:spcBef>
                <a:spcPts val="1001"/>
              </a:spcBef>
            </a:pPr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c00000"/>
              </a:buClr>
              <a:buFont typeface="Arial"/>
              <a:buChar char="•"/>
            </a:pPr>
            <a:r>
              <a:rPr b="1" lang="fr-FR" sz="2800" spc="-1" strike="noStrike">
                <a:solidFill>
                  <a:srgbClr val="c00000"/>
                </a:solidFill>
                <a:latin typeface="Calibri"/>
              </a:rPr>
              <a:t>La participation des femmes dans les associations s’est développée depuis 20 ans</a:t>
            </a:r>
            <a:r>
              <a:rPr b="0" lang="fr-FR" sz="2800" spc="-1" strike="noStrike">
                <a:solidFill>
                  <a:srgbClr val="000000"/>
                </a:solidFill>
                <a:latin typeface="Calibri"/>
              </a:rPr>
              <a:t>, ce qui va de pair avec la hausse du nombre de femmes actives et diplômées</a:t>
            </a:r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800" spc="-1" strike="noStrike">
                <a:solidFill>
                  <a:srgbClr val="000000"/>
                </a:solidFill>
                <a:latin typeface="Calibri"/>
              </a:rPr>
              <a:t>Les présidentes d’association sont ou ont été moins souvent que les hommes membres d’un parti politique ou d’un syndicat =&gt; </a:t>
            </a:r>
            <a:r>
              <a:rPr b="1" lang="fr-FR" sz="2800" spc="-1" strike="noStrike">
                <a:solidFill>
                  <a:srgbClr val="c00000"/>
                </a:solidFill>
                <a:latin typeface="Calibri"/>
              </a:rPr>
              <a:t>moins de cumul des mandats </a:t>
            </a:r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800" spc="-1" strike="noStrike">
                <a:solidFill>
                  <a:srgbClr val="000000"/>
                </a:solidFill>
                <a:latin typeface="Calibri"/>
              </a:rPr>
              <a:t>Les femmes présidentes accèdent à ce poste plus souvent après avoir été adhérentes, usagères, bénévoles, secrétaires et membres du conseil d’administration mais moins souvent fondatrices ou vice-présidentes que les hommes =&gt; </a:t>
            </a:r>
            <a:r>
              <a:rPr b="1" lang="fr-FR" sz="2800" spc="-1" strike="noStrike">
                <a:solidFill>
                  <a:srgbClr val="c00000"/>
                </a:solidFill>
                <a:latin typeface="Calibri"/>
              </a:rPr>
              <a:t>les femmes doivent se légitimer par leur parcours au sein de l’association</a:t>
            </a:r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p:timing>
    <p:tnLst>
      <p:par>
        <p:cTn id="13" dur="indefinite" restart="never" nodeType="tmRoot">
          <p:childTnLst>
            <p:seq>
              <p:cTn id="1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" name="Image 3" descr=""/>
          <p:cNvPicPr/>
          <p:nvPr/>
        </p:nvPicPr>
        <p:blipFill>
          <a:blip r:embed="rId1"/>
          <a:stretch/>
        </p:blipFill>
        <p:spPr>
          <a:xfrm>
            <a:off x="1757520" y="786960"/>
            <a:ext cx="8372160" cy="584676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15" dur="indefinite" restart="never" nodeType="tmRoot">
          <p:childTnLst>
            <p:seq>
              <p:cTn id="1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0" name="Image 3" descr=""/>
          <p:cNvPicPr/>
          <p:nvPr/>
        </p:nvPicPr>
        <p:blipFill>
          <a:blip r:embed="rId1"/>
          <a:stretch/>
        </p:blipFill>
        <p:spPr>
          <a:xfrm>
            <a:off x="1057320" y="826200"/>
            <a:ext cx="8410320" cy="5902920"/>
          </a:xfrm>
          <a:prstGeom prst="rect">
            <a:avLst/>
          </a:prstGeom>
          <a:ln>
            <a:noFill/>
          </a:ln>
        </p:spPr>
      </p:pic>
      <p:sp>
        <p:nvSpPr>
          <p:cNvPr id="111" name="CustomShape 1"/>
          <p:cNvSpPr/>
          <p:nvPr/>
        </p:nvSpPr>
        <p:spPr>
          <a:xfrm>
            <a:off x="343080" y="185760"/>
            <a:ext cx="10743840" cy="36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fr-FR" sz="1800" spc="-1" strike="noStrike">
                <a:solidFill>
                  <a:srgbClr val="000000"/>
                </a:solidFill>
                <a:latin typeface="Calibri"/>
              </a:rPr>
              <a:t>Une participation bénévole différenciée</a:t>
            </a:r>
            <a:endParaRPr b="0" lang="fr-FR" sz="1800" spc="-1" strike="noStrike">
              <a:latin typeface="Arial"/>
            </a:endParaRPr>
          </a:p>
        </p:txBody>
      </p:sp>
    </p:spTree>
  </p:cSld>
  <p:timing>
    <p:tnLst>
      <p:par>
        <p:cTn id="17" dur="indefinite" restart="never" nodeType="tmRoot">
          <p:childTnLst>
            <p:seq>
              <p:cTn id="18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LibreOffice/6.0.6.2$Windows_x86 LibreOffice_project/0c292870b25a325b5ed35f6b45599d2ea4458e77</Application>
  <Words>577</Words>
  <Paragraphs>71</Paragraphs>
  <Company>Hewlett-Packard Company</Company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2019-03-05T11:08:21Z</dcterms:created>
  <dc:creator/>
  <dc:description/>
  <dc:language>fr-FR</dc:language>
  <cp:lastModifiedBy/>
  <cp:revision>1</cp:revision>
  <dc:subject/>
  <dc:title>Présentation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Company">
    <vt:lpwstr>Hewlett-Packard Company</vt:lpwstr>
  </property>
  <property fmtid="{D5CDD505-2E9C-101B-9397-08002B2CF9AE}" pid="4" name="HiddenSlides">
    <vt:i4>0</vt:i4>
  </property>
  <property fmtid="{D5CDD505-2E9C-101B-9397-08002B2CF9AE}" pid="5" name="HyperlinksChanged">
    <vt:bool>0</vt:bool>
  </property>
  <property fmtid="{D5CDD505-2E9C-101B-9397-08002B2CF9AE}" pid="6" name="LinksUpToDate">
    <vt:bool>0</vt:bool>
  </property>
  <property fmtid="{D5CDD505-2E9C-101B-9397-08002B2CF9AE}" pid="7" name="MMClips">
    <vt:i4>0</vt:i4>
  </property>
  <property fmtid="{D5CDD505-2E9C-101B-9397-08002B2CF9AE}" pid="8" name="Notes">
    <vt:i4>1</vt:i4>
  </property>
  <property fmtid="{D5CDD505-2E9C-101B-9397-08002B2CF9AE}" pid="9" name="PresentationFormat">
    <vt:lpwstr>Grand écran</vt:lpwstr>
  </property>
  <property fmtid="{D5CDD505-2E9C-101B-9397-08002B2CF9AE}" pid="10" name="ScaleCrop">
    <vt:bool>0</vt:bool>
  </property>
  <property fmtid="{D5CDD505-2E9C-101B-9397-08002B2CF9AE}" pid="11" name="ShareDoc">
    <vt:bool>0</vt:bool>
  </property>
  <property fmtid="{D5CDD505-2E9C-101B-9397-08002B2CF9AE}" pid="12" name="Slides">
    <vt:i4>14</vt:i4>
  </property>
</Properties>
</file>